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 SemiBold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  <p:embeddedFont>
      <p:font typeface="Nunito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75">
          <p15:clr>
            <a:srgbClr val="747775"/>
          </p15:clr>
        </p15:guide>
        <p15:guide id="2" pos="2835">
          <p15:clr>
            <a:srgbClr val="747775"/>
          </p15:clr>
        </p15:guide>
        <p15:guide id="3" orient="horz" pos="831">
          <p15:clr>
            <a:srgbClr val="747775"/>
          </p15:clr>
        </p15:guide>
        <p15:guide id="4" pos="5250">
          <p15:clr>
            <a:srgbClr val="747775"/>
          </p15:clr>
        </p15:guide>
        <p15:guide id="5" pos="708">
          <p15:clr>
            <a:srgbClr val="747775"/>
          </p15:clr>
        </p15:guide>
        <p15:guide id="6" pos="397">
          <p15:clr>
            <a:srgbClr val="747775"/>
          </p15:clr>
        </p15:guide>
        <p15:guide id="7" orient="horz" pos="510">
          <p15:clr>
            <a:srgbClr val="747775"/>
          </p15:clr>
        </p15:guide>
        <p15:guide id="8" orient="horz" pos="510">
          <p15:clr>
            <a:srgbClr val="747775"/>
          </p15:clr>
        </p15:guide>
        <p15:guide id="9" orient="horz" pos="831">
          <p15:clr>
            <a:srgbClr val="747775"/>
          </p15:clr>
        </p15:guide>
        <p15:guide id="10" orient="horz" pos="510">
          <p15:clr>
            <a:srgbClr val="747775"/>
          </p15:clr>
        </p15:guide>
        <p15:guide id="11" orient="horz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75" orient="horz"/>
        <p:guide pos="2835"/>
        <p:guide pos="831" orient="horz"/>
        <p:guide pos="5250"/>
        <p:guide pos="708"/>
        <p:guide pos="397"/>
        <p:guide pos="510" orient="horz"/>
        <p:guide pos="510" orient="horz"/>
        <p:guide pos="831" orient="horz"/>
        <p:guide pos="510" orient="horz"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NunitoSemiBold-italic.fntdata"/><Relationship Id="rId23" Type="http://schemas.openxmlformats.org/officeDocument/2006/relationships/font" Target="fonts/Nunito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NunitoSemiBold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35" Type="http://schemas.openxmlformats.org/officeDocument/2006/relationships/font" Target="fonts/MavenPro-bold.fntdata"/><Relationship Id="rId12" Type="http://schemas.openxmlformats.org/officeDocument/2006/relationships/slide" Target="slides/slide7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Medium-bold.fntdata"/><Relationship Id="rId14" Type="http://schemas.openxmlformats.org/officeDocument/2006/relationships/slide" Target="slides/slide9.xml"/><Relationship Id="rId36" Type="http://schemas.openxmlformats.org/officeDocument/2006/relationships/font" Target="fonts/NunitoMedium-regular.fntdata"/><Relationship Id="rId17" Type="http://schemas.openxmlformats.org/officeDocument/2006/relationships/slide" Target="slides/slide12.xml"/><Relationship Id="rId39" Type="http://schemas.openxmlformats.org/officeDocument/2006/relationships/font" Target="fonts/Nunito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7e89c925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e7e89c92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248dc60b7_4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248dc60b7_4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2bcab16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82bcab16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e248dc60b7_4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e248dc60b7_4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2bcab162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2bcab162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603e0d8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603e0d8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248dc60b7_4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248dc60b7_4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2408e56e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e2408e56e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2408e56e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2408e56e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f8005a04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3f8005a04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f8005a04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3f8005a0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13cff5d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13cff5d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7e89c92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7e89c92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2408e56e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2408e56e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25636dd3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e25636dd3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1" type="subTitle"/>
          </p:nvPr>
        </p:nvSpPr>
        <p:spPr>
          <a:xfrm>
            <a:off x="4500000" y="3870125"/>
            <a:ext cx="38343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Upcode Software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Engineer </a:t>
            </a:r>
            <a:r>
              <a:rPr lang="ru"/>
              <a:t>Team</a:t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2977550" y="45655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-2023-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1123675" y="1350000"/>
            <a:ext cx="7210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Chapter-1: </a:t>
            </a:r>
            <a:endParaRPr b="1" sz="36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Breaking the Surface - </a:t>
            </a:r>
            <a:r>
              <a:rPr b="1" lang="ru" sz="36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JAVA working process</a:t>
            </a:r>
            <a:endParaRPr b="1" sz="36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6097300" y="431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Head First</a:t>
            </a:r>
            <a:endParaRPr sz="1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123675" y="810000"/>
            <a:ext cx="72105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</a:rPr>
              <a:t>What does the compiler do?</a:t>
            </a:r>
            <a:endParaRPr sz="2400">
              <a:solidFill>
                <a:srgbClr val="1C4587"/>
              </a:solidFill>
            </a:endParaRPr>
          </a:p>
        </p:txBody>
      </p:sp>
      <p:sp>
        <p:nvSpPr>
          <p:cNvPr id="342" name="Google Shape;342;p22"/>
          <p:cNvSpPr txBox="1"/>
          <p:nvPr>
            <p:ph idx="1" type="body"/>
          </p:nvPr>
        </p:nvSpPr>
        <p:spPr>
          <a:xfrm>
            <a:off x="1123675" y="1623750"/>
            <a:ext cx="721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318650"/>
            <a:ext cx="7210500" cy="35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type="title"/>
          </p:nvPr>
        </p:nvSpPr>
        <p:spPr>
          <a:xfrm>
            <a:off x="1123675" y="810000"/>
            <a:ext cx="7210500" cy="508800"/>
          </a:xfrm>
          <a:prstGeom prst="rect">
            <a:avLst/>
          </a:prstGeom>
        </p:spPr>
        <p:txBody>
          <a:bodyPr anchorCtr="0" anchor="t" bIns="91425" lIns="1800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100"/>
              </a:spcAft>
              <a:buNone/>
            </a:pPr>
            <a:r>
              <a:rPr b="0" lang="ru" sz="2400">
                <a:solidFill>
                  <a:srgbClr val="1C4587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ru" sz="2400">
                <a:solidFill>
                  <a:srgbClr val="1C4587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JVM Architecture</a:t>
            </a:r>
            <a:endParaRPr b="0" sz="2400">
              <a:solidFill>
                <a:srgbClr val="1C4587"/>
              </a:solidFill>
              <a:highlight>
                <a:schemeClr val="lt1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349" name="Google Shape;3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75" y="1311950"/>
            <a:ext cx="4533450" cy="368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>
            <p:ph type="title"/>
          </p:nvPr>
        </p:nvSpPr>
        <p:spPr>
          <a:xfrm>
            <a:off x="1123675" y="810000"/>
            <a:ext cx="72105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C4587"/>
                </a:solidFill>
              </a:rPr>
              <a:t>JVM Architecture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55" name="Google Shape;355;p24"/>
          <p:cNvSpPr txBox="1"/>
          <p:nvPr>
            <p:ph idx="1" type="body"/>
          </p:nvPr>
        </p:nvSpPr>
        <p:spPr>
          <a:xfrm>
            <a:off x="1123675" y="1318800"/>
            <a:ext cx="6423600" cy="3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The JVM consists of three distinct components</a:t>
            </a:r>
            <a:endParaRPr b="1" sz="15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Class Loader - Loaders of classes into memory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Runtime Data Area - the part of memory that stores data in the implementation process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Execution Engine - the part that performs actions</a:t>
            </a:r>
            <a:endParaRPr sz="1400"/>
          </a:p>
        </p:txBody>
      </p:sp>
      <p:pic>
        <p:nvPicPr>
          <p:cNvPr id="356" name="Google Shape;3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813" y="2794250"/>
            <a:ext cx="6746375" cy="224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/>
          <p:nvPr>
            <p:ph type="title"/>
          </p:nvPr>
        </p:nvSpPr>
        <p:spPr>
          <a:xfrm>
            <a:off x="1123675" y="810000"/>
            <a:ext cx="72105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Class Loader Subsysteam</a:t>
            </a:r>
            <a:endParaRPr sz="2400">
              <a:solidFill>
                <a:srgbClr val="1C458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25"/>
          <p:cNvSpPr txBox="1"/>
          <p:nvPr>
            <p:ph idx="1" type="body"/>
          </p:nvPr>
        </p:nvSpPr>
        <p:spPr>
          <a:xfrm>
            <a:off x="1123675" y="1318650"/>
            <a:ext cx="7210500" cy="22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-178899" lvl="0" marL="6371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rabicPeriod"/>
            </a:pPr>
            <a:r>
              <a:rPr lang="ru" sz="1400">
                <a:solidFill>
                  <a:srgbClr val="333333"/>
                </a:solidFill>
                <a:highlight>
                  <a:srgbClr val="FFFFFF"/>
                </a:highlight>
              </a:rPr>
              <a:t>Classloader is a subsystem of JVM which is used to load class files.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178899" lvl="0" marL="6371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rabicPeriod"/>
            </a:pPr>
            <a:r>
              <a:rPr lang="ru" sz="1400">
                <a:solidFill>
                  <a:srgbClr val="333333"/>
                </a:solidFill>
                <a:highlight>
                  <a:srgbClr val="FFFFFF"/>
                </a:highlight>
              </a:rPr>
              <a:t>Whenever we run the java program, it is loaded first by the classloader. 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178899" lvl="0" marL="6371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rabicPeriod"/>
            </a:pPr>
            <a:r>
              <a:rPr lang="ru" sz="1400">
                <a:solidFill>
                  <a:srgbClr val="333333"/>
                </a:solidFill>
                <a:highlight>
                  <a:srgbClr val="FFFFFF"/>
                </a:highlight>
              </a:rPr>
              <a:t>Classloaders have three main functions: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lphaLcPeriod"/>
            </a:pPr>
            <a:r>
              <a:rPr lang="ru" sz="1400">
                <a:solidFill>
                  <a:srgbClr val="333333"/>
                </a:solidFill>
                <a:highlight>
                  <a:srgbClr val="FFFFFF"/>
                </a:highlight>
              </a:rPr>
              <a:t>Loading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lphaLcPeriod"/>
            </a:pPr>
            <a:r>
              <a:rPr lang="ru" sz="1400">
                <a:solidFill>
                  <a:srgbClr val="333333"/>
                </a:solidFill>
                <a:highlight>
                  <a:srgbClr val="FFFFFF"/>
                </a:highlight>
              </a:rPr>
              <a:t>Linking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lphaLcPeriod"/>
            </a:pPr>
            <a:r>
              <a:rPr lang="ru" sz="1400">
                <a:solidFill>
                  <a:srgbClr val="333333"/>
                </a:solidFill>
                <a:highlight>
                  <a:srgbClr val="FFFFFF"/>
                </a:highlight>
              </a:rPr>
              <a:t>Initialization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17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179999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363" name="Google Shape;3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275" y="2866025"/>
            <a:ext cx="5167426" cy="21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>
            <p:ph type="title"/>
          </p:nvPr>
        </p:nvSpPr>
        <p:spPr>
          <a:xfrm>
            <a:off x="1123675" y="819000"/>
            <a:ext cx="7210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rgbClr val="1C4587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Class Loader</a:t>
            </a:r>
            <a:endParaRPr sz="2400"/>
          </a:p>
        </p:txBody>
      </p:sp>
      <p:sp>
        <p:nvSpPr>
          <p:cNvPr id="369" name="Google Shape;369;p26"/>
          <p:cNvSpPr txBox="1"/>
          <p:nvPr>
            <p:ph idx="1" type="body"/>
          </p:nvPr>
        </p:nvSpPr>
        <p:spPr>
          <a:xfrm>
            <a:off x="1123675" y="1318800"/>
            <a:ext cx="7210500" cy="27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400"/>
              <a:buAutoNum type="arabicPeriod"/>
            </a:pPr>
            <a:r>
              <a:rPr b="1" lang="ru" sz="1400" u="sng">
                <a:solidFill>
                  <a:srgbClr val="0A0A23"/>
                </a:solidFill>
                <a:highlight>
                  <a:srgbClr val="FFFFFF"/>
                </a:highlight>
              </a:rPr>
              <a:t>Loading</a:t>
            </a:r>
            <a:r>
              <a:rPr b="1" lang="ru" sz="1400">
                <a:solidFill>
                  <a:srgbClr val="0A0A23"/>
                </a:solidFill>
                <a:highlight>
                  <a:srgbClr val="FFFFFF"/>
                </a:highlight>
              </a:rPr>
              <a:t>:</a:t>
            </a:r>
            <a:r>
              <a:rPr lang="ru" sz="1400">
                <a:solidFill>
                  <a:srgbClr val="0A0A23"/>
                </a:solidFill>
                <a:highlight>
                  <a:srgbClr val="FFFFFF"/>
                </a:highlight>
              </a:rPr>
              <a:t> Loading involves taking the binary representation (bytecode) of a class or interface with a particular name, and generating the original class or interface from that.</a:t>
            </a:r>
            <a:endParaRPr sz="140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400"/>
              <a:buAutoNum type="arabicPeriod"/>
            </a:pPr>
            <a:r>
              <a:rPr b="1" lang="ru" sz="1400" u="sng">
                <a:solidFill>
                  <a:srgbClr val="0A0A23"/>
                </a:solidFill>
                <a:highlight>
                  <a:srgbClr val="FFFFFF"/>
                </a:highlight>
              </a:rPr>
              <a:t>Linking</a:t>
            </a:r>
            <a:r>
              <a:rPr b="1" lang="ru" sz="1400">
                <a:solidFill>
                  <a:srgbClr val="0A0A23"/>
                </a:solidFill>
                <a:highlight>
                  <a:srgbClr val="FFFFFF"/>
                </a:highlight>
              </a:rPr>
              <a:t>:</a:t>
            </a:r>
            <a:r>
              <a:rPr lang="ru" sz="1400">
                <a:solidFill>
                  <a:srgbClr val="0A0A23"/>
                </a:solidFill>
                <a:highlight>
                  <a:srgbClr val="FFFFFF"/>
                </a:highlight>
              </a:rPr>
              <a:t>  After a class is loaded into memory, it undergoes the linking process. Linking a class or interface involves combining the different elements and dependencies of the program together.</a:t>
            </a:r>
            <a:endParaRPr sz="140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u" u="sng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Initialization</a:t>
            </a:r>
            <a:r>
              <a:rPr b="1" lang="ru" sz="1400">
                <a:solidFill>
                  <a:srgbClr val="0A0A23"/>
                </a:solidFill>
                <a:highlight>
                  <a:srgbClr val="FFFFFF"/>
                </a:highlight>
              </a:rPr>
              <a:t>:  </a:t>
            </a:r>
            <a:r>
              <a:rPr lang="ru" sz="1400">
                <a:solidFill>
                  <a:srgbClr val="0A0A23"/>
                </a:solidFill>
                <a:highlight>
                  <a:srgbClr val="FFFFFF"/>
                </a:highlight>
              </a:rPr>
              <a:t>Initialisation involves executing the initialization method of the class or interface. This can include calling the </a:t>
            </a:r>
            <a:r>
              <a:rPr lang="ru" sz="1400" u="sng">
                <a:solidFill>
                  <a:srgbClr val="0A0A23"/>
                </a:solidFill>
                <a:highlight>
                  <a:srgbClr val="FFFFFF"/>
                </a:highlight>
              </a:rPr>
              <a:t>class's constructor</a:t>
            </a:r>
            <a:r>
              <a:rPr lang="ru" sz="1400">
                <a:solidFill>
                  <a:srgbClr val="0A0A23"/>
                </a:solidFill>
                <a:highlight>
                  <a:srgbClr val="FFFFFF"/>
                </a:highlight>
              </a:rPr>
              <a:t>, </a:t>
            </a:r>
            <a:r>
              <a:rPr lang="ru" sz="1400" u="sng">
                <a:solidFill>
                  <a:srgbClr val="0A0A23"/>
                </a:solidFill>
                <a:highlight>
                  <a:srgbClr val="FFFFFF"/>
                </a:highlight>
              </a:rPr>
              <a:t>executing the static block, and assigning values to all the static variables.</a:t>
            </a:r>
            <a:r>
              <a:rPr lang="ru" sz="1400">
                <a:solidFill>
                  <a:srgbClr val="0A0A23"/>
                </a:solidFill>
                <a:highlight>
                  <a:srgbClr val="FFFFFF"/>
                </a:highlight>
              </a:rPr>
              <a:t> This is the final stage of class loading.</a:t>
            </a:r>
            <a:endParaRPr sz="1400">
              <a:solidFill>
                <a:srgbClr val="0A0A2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/>
          <p:nvPr>
            <p:ph type="title"/>
          </p:nvPr>
        </p:nvSpPr>
        <p:spPr>
          <a:xfrm>
            <a:off x="1123675" y="810000"/>
            <a:ext cx="72105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</a:rPr>
              <a:t>Runtime Data Area</a:t>
            </a:r>
            <a:endParaRPr sz="2400">
              <a:solidFill>
                <a:srgbClr val="1C4587"/>
              </a:solidFill>
            </a:endParaRPr>
          </a:p>
        </p:txBody>
      </p:sp>
      <p:sp>
        <p:nvSpPr>
          <p:cNvPr id="375" name="Google Shape;375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900" y="1318800"/>
            <a:ext cx="7210501" cy="37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>
            <p:ph idx="1" type="body"/>
          </p:nvPr>
        </p:nvSpPr>
        <p:spPr>
          <a:xfrm>
            <a:off x="1123675" y="1318800"/>
            <a:ext cx="7210500" cy="2603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1C4587"/>
                </a:solidFill>
              </a:rPr>
              <a:t>Thank you!</a:t>
            </a:r>
            <a:endParaRPr b="1" sz="24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</a:rPr>
              <a:t>Presented by</a:t>
            </a:r>
            <a:r>
              <a:rPr b="1" lang="ru" sz="2400">
                <a:solidFill>
                  <a:srgbClr val="1C4587"/>
                </a:solidFill>
              </a:rPr>
              <a:t> </a:t>
            </a:r>
            <a:endParaRPr b="1" sz="24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1C4587"/>
                </a:solidFill>
              </a:rPr>
              <a:t>Temurmalik Nomozov</a:t>
            </a:r>
            <a:endParaRPr b="1" sz="24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1C4587"/>
                </a:solidFill>
              </a:rPr>
              <a:t>(temirmaliknomozov@gmail.com)</a:t>
            </a:r>
            <a:endParaRPr b="1" sz="24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1C4587"/>
              </a:solidFill>
              <a:highlight>
                <a:schemeClr val="lt1"/>
              </a:highlight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123775" y="797825"/>
            <a:ext cx="72105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240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1123775" y="1474925"/>
            <a:ext cx="721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Nunito"/>
              <a:buAutoNum type="arabicPeriod"/>
            </a:pPr>
            <a:r>
              <a:rPr lang="ru" sz="1400">
                <a:solidFill>
                  <a:srgbClr val="0F0F0F"/>
                </a:solidFill>
              </a:rPr>
              <a:t>What is Java ?</a:t>
            </a:r>
            <a:endParaRPr sz="1400">
              <a:solidFill>
                <a:srgbClr val="0F0F0F"/>
              </a:solidFill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Nunito"/>
              <a:buAutoNum type="arabicPeriod"/>
            </a:pPr>
            <a:r>
              <a:rPr lang="ru" sz="1400">
                <a:solidFill>
                  <a:srgbClr val="0F0F0F"/>
                </a:solidFill>
                <a:highlight>
                  <a:srgbClr val="FFFFFF"/>
                </a:highlight>
              </a:rPr>
              <a:t>Why Java is independent from any OS ?</a:t>
            </a:r>
            <a:endParaRPr sz="1400">
              <a:solidFill>
                <a:srgbClr val="0F0F0F"/>
              </a:solidFill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Nunito"/>
              <a:buAutoNum type="arabicPeriod"/>
            </a:pPr>
            <a:r>
              <a:rPr lang="ru" sz="1400">
                <a:solidFill>
                  <a:srgbClr val="0F0F0F"/>
                </a:solidFill>
                <a:highlight>
                  <a:srgbClr val="FFFFFF"/>
                </a:highlight>
              </a:rPr>
              <a:t>How JAVA works and what happens behind the </a:t>
            </a:r>
            <a:r>
              <a:rPr lang="ru" sz="1400">
                <a:solidFill>
                  <a:srgbClr val="0F0F0F"/>
                </a:solidFill>
                <a:highlight>
                  <a:srgbClr val="FFFFFF"/>
                </a:highlight>
              </a:rPr>
              <a:t>scenes</a:t>
            </a:r>
            <a:r>
              <a:rPr lang="ru" sz="1400">
                <a:solidFill>
                  <a:srgbClr val="0F0F0F"/>
                </a:solidFill>
                <a:highlight>
                  <a:srgbClr val="FFFFFF"/>
                </a:highlight>
              </a:rPr>
              <a:t> ?</a:t>
            </a:r>
            <a:endParaRPr sz="1400">
              <a:solidFill>
                <a:srgbClr val="0F0F0F"/>
              </a:solidFill>
              <a:highlight>
                <a:srgbClr val="FFFFFF"/>
              </a:highlight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Nunito"/>
              <a:buAutoNum type="arabicPeriod"/>
            </a:pPr>
            <a:r>
              <a:rPr lang="ru" sz="1400">
                <a:solidFill>
                  <a:srgbClr val="0F0F0F"/>
                </a:solidFill>
                <a:highlight>
                  <a:srgbClr val="FFFFFF"/>
                </a:highlight>
              </a:rPr>
              <a:t>What is a JDK, JRE and JVM ?</a:t>
            </a:r>
            <a:endParaRPr sz="1400">
              <a:solidFill>
                <a:srgbClr val="0F0F0F"/>
              </a:solidFill>
              <a:highlight>
                <a:srgbClr val="FFFFFF"/>
              </a:highlight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Nunito"/>
              <a:buAutoNum type="arabicPeriod"/>
            </a:pPr>
            <a:r>
              <a:rPr lang="ru" sz="1400">
                <a:solidFill>
                  <a:srgbClr val="0F0F0F"/>
                </a:solidFill>
              </a:rPr>
              <a:t>Used materials </a:t>
            </a:r>
            <a:r>
              <a:rPr lang="ru" sz="1400">
                <a:solidFill>
                  <a:srgbClr val="0F0F0F"/>
                </a:solidFill>
              </a:rPr>
              <a:t>and</a:t>
            </a:r>
            <a:r>
              <a:rPr lang="ru" sz="1400">
                <a:solidFill>
                  <a:srgbClr val="0F0F0F"/>
                </a:solidFill>
              </a:rPr>
              <a:t> references</a:t>
            </a:r>
            <a:endParaRPr sz="14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149500" y="810000"/>
            <a:ext cx="71847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24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Nunito"/>
              <a:buAutoNum type="arabicPeriod"/>
            </a:pP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W</a:t>
            </a: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hat is Java</a:t>
            </a:r>
            <a:r>
              <a:rPr lang="ru" sz="2400">
                <a:solidFill>
                  <a:srgbClr val="1C4587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? </a:t>
            </a:r>
            <a:endParaRPr sz="2400">
              <a:solidFill>
                <a:srgbClr val="1C4587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1123675" y="1317375"/>
            <a:ext cx="71847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-191599" lvl="0" marL="26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ru">
                <a:solidFill>
                  <a:schemeClr val="dk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Java is a widely used object-oriented programming language and software platform that runs on billions of devices, including notebook computers, mobile devices, gaming consoles, medical devices and many others.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191599" lvl="0" marL="26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ru">
                <a:solidFill>
                  <a:schemeClr val="dk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 rules and syntax of Java are based on the C and C++ languages</a:t>
            </a:r>
            <a:r>
              <a:rPr lang="ru">
                <a:solidFill>
                  <a:schemeClr val="dk2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6003350" y="1274375"/>
            <a:ext cx="13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575" y="2447925"/>
            <a:ext cx="5119002" cy="259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130050" y="810000"/>
            <a:ext cx="72042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9999" rtl="0" algn="l">
              <a:lnSpc>
                <a:spcPct val="115000"/>
              </a:lnSpc>
              <a:spcBef>
                <a:spcPts val="1800"/>
              </a:spcBef>
              <a:spcAft>
                <a:spcPts val="1100"/>
              </a:spcAft>
              <a:buNone/>
            </a:pPr>
            <a:r>
              <a:rPr lang="ru" sz="2400">
                <a:solidFill>
                  <a:srgbClr val="1C4587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2.</a:t>
            </a:r>
            <a:r>
              <a:rPr lang="ru" sz="2400">
                <a:solidFill>
                  <a:srgbClr val="1C4587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" sz="2400">
                <a:solidFill>
                  <a:srgbClr val="1C4587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Why Java is independent from any OS</a:t>
            </a:r>
            <a:endParaRPr sz="2400">
              <a:solidFill>
                <a:srgbClr val="1C458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130050" y="1600575"/>
            <a:ext cx="5496000" cy="30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8999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1" name="Google Shape;301;p16"/>
          <p:cNvSpPr txBox="1"/>
          <p:nvPr/>
        </p:nvSpPr>
        <p:spPr>
          <a:xfrm>
            <a:off x="1130050" y="4635075"/>
            <a:ext cx="615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900"/>
          </a:p>
        </p:txBody>
      </p:sp>
      <p:pic>
        <p:nvPicPr>
          <p:cNvPr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57500" y="-467125"/>
            <a:ext cx="3549300" cy="716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1123675" y="810000"/>
            <a:ext cx="7210500" cy="508800"/>
          </a:xfrm>
          <a:prstGeom prst="rect">
            <a:avLst/>
          </a:prstGeom>
        </p:spPr>
        <p:txBody>
          <a:bodyPr anchorCtr="0" anchor="t" bIns="91425" lIns="1800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100"/>
              </a:spcAft>
              <a:buNone/>
            </a:pPr>
            <a:r>
              <a:rPr lang="ru" sz="2200">
                <a:solidFill>
                  <a:srgbClr val="1C4587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ru" sz="2200">
                <a:solidFill>
                  <a:srgbClr val="1C4587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400">
                <a:solidFill>
                  <a:srgbClr val="1C4587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Why Java is independent from any OS</a:t>
            </a:r>
            <a:endParaRPr sz="2600"/>
          </a:p>
        </p:txBody>
      </p:sp>
      <p:sp>
        <p:nvSpPr>
          <p:cNvPr id="308" name="Google Shape;308;p17"/>
          <p:cNvSpPr txBox="1"/>
          <p:nvPr/>
        </p:nvSpPr>
        <p:spPr>
          <a:xfrm>
            <a:off x="1123675" y="1318800"/>
            <a:ext cx="71847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Nunito"/>
              <a:buAutoNum type="arabicPeriod"/>
            </a:pPr>
            <a:r>
              <a:rPr b="1" lang="ru">
                <a:solidFill>
                  <a:srgbClr val="16161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Java is platform-independent because it uses virtual machine.</a:t>
            </a:r>
            <a:endParaRPr b="1">
              <a:solidFill>
                <a:srgbClr val="16161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600"/>
              <a:buFont typeface="Nunito"/>
              <a:buAutoNum type="arabicPeriod"/>
            </a:pPr>
            <a:r>
              <a:rPr b="1" lang="ru">
                <a:solidFill>
                  <a:srgbClr val="231F20"/>
                </a:solidFill>
                <a:latin typeface="Nunito"/>
                <a:ea typeface="Nunito"/>
                <a:cs typeface="Nunito"/>
                <a:sym typeface="Nunito"/>
              </a:rPr>
              <a:t>Platform-independent languages like Java offer several advantages. Some of them are:</a:t>
            </a:r>
            <a:endParaRPr b="1">
              <a:solidFill>
                <a:srgbClr val="231F2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Char char="●"/>
            </a:pPr>
            <a:r>
              <a:rPr b="1" lang="ru" sz="1350">
                <a:solidFill>
                  <a:srgbClr val="231F20"/>
                </a:solidFill>
              </a:rPr>
              <a:t>Portability</a:t>
            </a:r>
            <a:endParaRPr b="1" sz="1350">
              <a:solidFill>
                <a:srgbClr val="231F20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31F20"/>
                </a:solidFill>
                <a:latin typeface="Nunito"/>
                <a:ea typeface="Nunito"/>
                <a:cs typeface="Nunito"/>
                <a:sym typeface="Nunito"/>
              </a:rPr>
              <a:t>Programs can be written once and executed on multiple platforms, reducing development effort and maintenance.</a:t>
            </a:r>
            <a:endParaRPr>
              <a:solidFill>
                <a:srgbClr val="231F2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Nunito"/>
              <a:buChar char="●"/>
            </a:pPr>
            <a:r>
              <a:rPr b="1" lang="ru">
                <a:solidFill>
                  <a:srgbClr val="231F20"/>
                </a:solidFill>
                <a:latin typeface="Nunito"/>
                <a:ea typeface="Nunito"/>
                <a:cs typeface="Nunito"/>
                <a:sym typeface="Nunito"/>
              </a:rPr>
              <a:t>Wider Audience</a:t>
            </a:r>
            <a:endParaRPr b="1">
              <a:solidFill>
                <a:srgbClr val="231F2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31F20"/>
                </a:solidFill>
                <a:latin typeface="Nunito"/>
                <a:ea typeface="Nunito"/>
                <a:cs typeface="Nunito"/>
                <a:sym typeface="Nunito"/>
              </a:rPr>
              <a:t>Platform-independent programs can reach a broader audience as they are not limited to a specific operating system or hardware architecture.</a:t>
            </a:r>
            <a:endParaRPr sz="1600">
              <a:solidFill>
                <a:srgbClr val="231F2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1F2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123675" y="810000"/>
            <a:ext cx="71856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100"/>
              </a:spcAft>
              <a:buNone/>
            </a:pPr>
            <a:r>
              <a:rPr lang="ru" sz="2200">
                <a:solidFill>
                  <a:srgbClr val="1C4587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3. The How Java works and what happens behind the scenes?</a:t>
            </a:r>
            <a:endParaRPr sz="2400">
              <a:solidFill>
                <a:srgbClr val="1C458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1123675" y="1659225"/>
            <a:ext cx="72105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chemeClr val="lt1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15" name="Google Shape;315;p18"/>
          <p:cNvSpPr txBox="1"/>
          <p:nvPr/>
        </p:nvSpPr>
        <p:spPr>
          <a:xfrm>
            <a:off x="1123800" y="4716900"/>
            <a:ext cx="718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00" y="1350000"/>
            <a:ext cx="7185599" cy="369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1123675" y="810000"/>
            <a:ext cx="72105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</a:rPr>
              <a:t>How to work JDK</a:t>
            </a:r>
            <a:endParaRPr sz="2400">
              <a:solidFill>
                <a:srgbClr val="1C4587"/>
              </a:solidFill>
            </a:endParaRPr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318800"/>
            <a:ext cx="7210501" cy="37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1123675" y="810000"/>
            <a:ext cx="72105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9999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4. </a:t>
            </a: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What is a JDK, JRE and JVM</a:t>
            </a: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sz="2400">
              <a:solidFill>
                <a:srgbClr val="1C4587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318650"/>
            <a:ext cx="7210499" cy="372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1123675" y="810000"/>
            <a:ext cx="7210500" cy="508800"/>
          </a:xfrm>
          <a:prstGeom prst="rect">
            <a:avLst/>
          </a:prstGeom>
        </p:spPr>
        <p:txBody>
          <a:bodyPr anchorCtr="0" anchor="t" bIns="91425" lIns="1800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100"/>
              </a:spcAft>
              <a:buNone/>
            </a:pPr>
            <a:r>
              <a:rPr b="0" lang="ru" sz="2400">
                <a:solidFill>
                  <a:srgbClr val="1C4587"/>
                </a:solidFill>
                <a:highlight>
                  <a:srgbClr val="FFFFFF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ru" sz="2400">
                <a:solidFill>
                  <a:srgbClr val="1C4587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Why use JDK?</a:t>
            </a:r>
            <a:endParaRPr b="0" sz="2400">
              <a:solidFill>
                <a:srgbClr val="1C4587"/>
              </a:solidFill>
              <a:highlight>
                <a:schemeClr val="lt1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1123675" y="1318650"/>
            <a:ext cx="5462100" cy="2536500"/>
          </a:xfrm>
          <a:prstGeom prst="rect">
            <a:avLst/>
          </a:prstGeom>
          <a:noFill/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Important reasons to use JDK:</a:t>
            </a:r>
            <a:endParaRPr>
              <a:solidFill>
                <a:srgbClr val="0F0F0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268900" lvl="0" marL="36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JDK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has a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private </a:t>
            </a:r>
            <a:r>
              <a:rPr b="1" lang="ru">
                <a:solidFill>
                  <a:srgbClr val="0F0F0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JVM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and a few other resources necessary for the development  of a Java Application.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268900" lvl="0" marL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JDK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contains the necessary tools for writing Java programs and the JRE for running them.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268900" lvl="0" marL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400"/>
              <a:buFont typeface="Nunito"/>
              <a:buChar char="●"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It includes a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Compiler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268900" lvl="0" marL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unito"/>
              <a:buChar char="●"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Java application launcher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268900" lvl="0" marL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Nunito"/>
              <a:buChar char="●"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It uses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JRE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to run applications developed in Java and </a:t>
            </a: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JRE </a:t>
            </a:r>
            <a:r>
              <a:rPr lang="ru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loads the necessary classes, and invokes its main methods.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6" name="Google Shape;3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775" y="986400"/>
            <a:ext cx="1994500" cy="31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